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77" r:id="rId3"/>
    <p:sldId id="278" r:id="rId4"/>
    <p:sldId id="279" r:id="rId5"/>
    <p:sldId id="281" r:id="rId6"/>
    <p:sldId id="285" r:id="rId7"/>
    <p:sldId id="286" r:id="rId8"/>
  </p:sldIdLst>
  <p:sldSz cx="12192000" cy="6858000"/>
  <p:notesSz cx="6797675" cy="9926638"/>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ivzeti razdelek" id="{FB031668-5EE5-44AE-A77D-F180EF8E7300}">
          <p14:sldIdLst>
            <p14:sldId id="275"/>
            <p14:sldId id="277"/>
            <p14:sldId id="278"/>
            <p14:sldId id="279"/>
            <p14:sldId id="281"/>
            <p14:sldId id="285"/>
            <p14:sldId id="28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rednji slog 2 – poudarek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Srednji slog 4 – poudarek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Srednji slog 1 – poudarek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Brez sloga, brez mrež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ematski slog 1 – poudarek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73A0DAA-6AF3-43AB-8588-CEC1D06C72B9}" styleName="Srednji slo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Svetel slog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4" autoAdjust="0"/>
    <p:restoredTop sz="94660"/>
  </p:normalViewPr>
  <p:slideViewPr>
    <p:cSldViewPr snapToGrid="0">
      <p:cViewPr varScale="1">
        <p:scale>
          <a:sx n="162" d="100"/>
          <a:sy n="162" d="100"/>
        </p:scale>
        <p:origin x="186"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a:t>Uredite slog naslova matrice</a:t>
            </a:r>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da uredite slog podnaslova matrice</a:t>
            </a:r>
          </a:p>
        </p:txBody>
      </p:sp>
      <p:sp>
        <p:nvSpPr>
          <p:cNvPr id="4" name="Označba mesta datuma 3"/>
          <p:cNvSpPr>
            <a:spLocks noGrp="1"/>
          </p:cNvSpPr>
          <p:nvPr>
            <p:ph type="dt" sz="half" idx="10"/>
          </p:nvPr>
        </p:nvSpPr>
        <p:spPr/>
        <p:txBody>
          <a:bodyPr/>
          <a:lstStyle/>
          <a:p>
            <a:fld id="{FD35A29D-B0A6-4991-8C30-C925048D7B8A}" type="datetimeFigureOut">
              <a:rPr lang="sl-SI" smtClean="0"/>
              <a:t>20.06.2022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C6D90FE1-7F36-40D5-9D40-5CA6ADF68B12}" type="slidenum">
              <a:rPr lang="sl-SI" smtClean="0"/>
              <a:t>‹#›</a:t>
            </a:fld>
            <a:endParaRPr lang="sl-SI"/>
          </a:p>
        </p:txBody>
      </p:sp>
    </p:spTree>
    <p:extLst>
      <p:ext uri="{BB962C8B-B14F-4D97-AF65-F5344CB8AC3E}">
        <p14:creationId xmlns:p14="http://schemas.microsoft.com/office/powerpoint/2010/main" val="4222363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navpičnega besedila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FD35A29D-B0A6-4991-8C30-C925048D7B8A}" type="datetimeFigureOut">
              <a:rPr lang="sl-SI" smtClean="0"/>
              <a:t>20.06.2022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C6D90FE1-7F36-40D5-9D40-5CA6ADF68B12}" type="slidenum">
              <a:rPr lang="sl-SI" smtClean="0"/>
              <a:t>‹#›</a:t>
            </a:fld>
            <a:endParaRPr lang="sl-SI"/>
          </a:p>
        </p:txBody>
      </p:sp>
    </p:spTree>
    <p:extLst>
      <p:ext uri="{BB962C8B-B14F-4D97-AF65-F5344CB8AC3E}">
        <p14:creationId xmlns:p14="http://schemas.microsoft.com/office/powerpoint/2010/main" val="2249757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a:t>Uredite slog naslova matrice</a:t>
            </a:r>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FD35A29D-B0A6-4991-8C30-C925048D7B8A}" type="datetimeFigureOut">
              <a:rPr lang="sl-SI" smtClean="0"/>
              <a:t>20.06.2022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C6D90FE1-7F36-40D5-9D40-5CA6ADF68B12}" type="slidenum">
              <a:rPr lang="sl-SI" smtClean="0"/>
              <a:t>‹#›</a:t>
            </a:fld>
            <a:endParaRPr lang="sl-SI"/>
          </a:p>
        </p:txBody>
      </p:sp>
    </p:spTree>
    <p:extLst>
      <p:ext uri="{BB962C8B-B14F-4D97-AF65-F5344CB8AC3E}">
        <p14:creationId xmlns:p14="http://schemas.microsoft.com/office/powerpoint/2010/main" val="100225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FD35A29D-B0A6-4991-8C30-C925048D7B8A}" type="datetimeFigureOut">
              <a:rPr lang="sl-SI" smtClean="0"/>
              <a:t>20.06.2022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C6D90FE1-7F36-40D5-9D40-5CA6ADF68B12}" type="slidenum">
              <a:rPr lang="sl-SI" smtClean="0"/>
              <a:t>‹#›</a:t>
            </a:fld>
            <a:endParaRPr lang="sl-SI"/>
          </a:p>
        </p:txBody>
      </p:sp>
    </p:spTree>
    <p:extLst>
      <p:ext uri="{BB962C8B-B14F-4D97-AF65-F5344CB8AC3E}">
        <p14:creationId xmlns:p14="http://schemas.microsoft.com/office/powerpoint/2010/main" val="3493258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l-SI"/>
              <a:t>Uredite slog naslova matrice</a:t>
            </a:r>
          </a:p>
        </p:txBody>
      </p:sp>
      <p:sp>
        <p:nvSpPr>
          <p:cNvPr id="3" name="Označba mesta besedil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Uredite sloge besedila matrice</a:t>
            </a:r>
          </a:p>
        </p:txBody>
      </p:sp>
      <p:sp>
        <p:nvSpPr>
          <p:cNvPr id="4" name="Označba mesta datuma 3"/>
          <p:cNvSpPr>
            <a:spLocks noGrp="1"/>
          </p:cNvSpPr>
          <p:nvPr>
            <p:ph type="dt" sz="half" idx="10"/>
          </p:nvPr>
        </p:nvSpPr>
        <p:spPr/>
        <p:txBody>
          <a:bodyPr/>
          <a:lstStyle/>
          <a:p>
            <a:fld id="{FD35A29D-B0A6-4991-8C30-C925048D7B8A}" type="datetimeFigureOut">
              <a:rPr lang="sl-SI" smtClean="0"/>
              <a:t>20.06.2022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C6D90FE1-7F36-40D5-9D40-5CA6ADF68B12}" type="slidenum">
              <a:rPr lang="sl-SI" smtClean="0"/>
              <a:t>‹#›</a:t>
            </a:fld>
            <a:endParaRPr lang="sl-SI"/>
          </a:p>
        </p:txBody>
      </p:sp>
    </p:spTree>
    <p:extLst>
      <p:ext uri="{BB962C8B-B14F-4D97-AF65-F5344CB8AC3E}">
        <p14:creationId xmlns:p14="http://schemas.microsoft.com/office/powerpoint/2010/main" val="3857911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sz="half" idx="1"/>
          </p:nvPr>
        </p:nvSpPr>
        <p:spPr>
          <a:xfrm>
            <a:off x="838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p:cNvSpPr>
            <a:spLocks noGrp="1"/>
          </p:cNvSpPr>
          <p:nvPr>
            <p:ph sz="half" idx="2"/>
          </p:nvPr>
        </p:nvSpPr>
        <p:spPr>
          <a:xfrm>
            <a:off x="6172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p:cNvSpPr>
            <a:spLocks noGrp="1"/>
          </p:cNvSpPr>
          <p:nvPr>
            <p:ph type="dt" sz="half" idx="10"/>
          </p:nvPr>
        </p:nvSpPr>
        <p:spPr/>
        <p:txBody>
          <a:bodyPr/>
          <a:lstStyle/>
          <a:p>
            <a:fld id="{FD35A29D-B0A6-4991-8C30-C925048D7B8A}" type="datetimeFigureOut">
              <a:rPr lang="sl-SI" smtClean="0"/>
              <a:t>20.06.2022</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C6D90FE1-7F36-40D5-9D40-5CA6ADF68B12}" type="slidenum">
              <a:rPr lang="sl-SI" smtClean="0"/>
              <a:t>‹#›</a:t>
            </a:fld>
            <a:endParaRPr lang="sl-SI"/>
          </a:p>
        </p:txBody>
      </p:sp>
    </p:spTree>
    <p:extLst>
      <p:ext uri="{BB962C8B-B14F-4D97-AF65-F5344CB8AC3E}">
        <p14:creationId xmlns:p14="http://schemas.microsoft.com/office/powerpoint/2010/main" val="213462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l-SI"/>
              <a:t>Uredite slog naslova matrice</a:t>
            </a:r>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p:cNvSpPr>
            <a:spLocks noGrp="1"/>
          </p:cNvSpPr>
          <p:nvPr>
            <p:ph type="dt" sz="half" idx="10"/>
          </p:nvPr>
        </p:nvSpPr>
        <p:spPr/>
        <p:txBody>
          <a:bodyPr/>
          <a:lstStyle/>
          <a:p>
            <a:fld id="{FD35A29D-B0A6-4991-8C30-C925048D7B8A}" type="datetimeFigureOut">
              <a:rPr lang="sl-SI" smtClean="0"/>
              <a:t>20.06.2022</a:t>
            </a:fld>
            <a:endParaRPr lang="sl-SI"/>
          </a:p>
        </p:txBody>
      </p:sp>
      <p:sp>
        <p:nvSpPr>
          <p:cNvPr id="8" name="Označba mesta noge 7"/>
          <p:cNvSpPr>
            <a:spLocks noGrp="1"/>
          </p:cNvSpPr>
          <p:nvPr>
            <p:ph type="ftr" sz="quarter" idx="11"/>
          </p:nvPr>
        </p:nvSpPr>
        <p:spPr/>
        <p:txBody>
          <a:bodyPr/>
          <a:lstStyle/>
          <a:p>
            <a:endParaRPr lang="sl-SI"/>
          </a:p>
        </p:txBody>
      </p:sp>
      <p:sp>
        <p:nvSpPr>
          <p:cNvPr id="9" name="Označba mesta številke diapozitiva 8"/>
          <p:cNvSpPr>
            <a:spLocks noGrp="1"/>
          </p:cNvSpPr>
          <p:nvPr>
            <p:ph type="sldNum" sz="quarter" idx="12"/>
          </p:nvPr>
        </p:nvSpPr>
        <p:spPr/>
        <p:txBody>
          <a:bodyPr/>
          <a:lstStyle/>
          <a:p>
            <a:fld id="{C6D90FE1-7F36-40D5-9D40-5CA6ADF68B12}" type="slidenum">
              <a:rPr lang="sl-SI" smtClean="0"/>
              <a:t>‹#›</a:t>
            </a:fld>
            <a:endParaRPr lang="sl-SI"/>
          </a:p>
        </p:txBody>
      </p:sp>
    </p:spTree>
    <p:extLst>
      <p:ext uri="{BB962C8B-B14F-4D97-AF65-F5344CB8AC3E}">
        <p14:creationId xmlns:p14="http://schemas.microsoft.com/office/powerpoint/2010/main" val="1323458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datuma 2"/>
          <p:cNvSpPr>
            <a:spLocks noGrp="1"/>
          </p:cNvSpPr>
          <p:nvPr>
            <p:ph type="dt" sz="half" idx="10"/>
          </p:nvPr>
        </p:nvSpPr>
        <p:spPr/>
        <p:txBody>
          <a:bodyPr/>
          <a:lstStyle/>
          <a:p>
            <a:fld id="{FD35A29D-B0A6-4991-8C30-C925048D7B8A}" type="datetimeFigureOut">
              <a:rPr lang="sl-SI" smtClean="0"/>
              <a:t>20.06.2022</a:t>
            </a:fld>
            <a:endParaRPr lang="sl-SI"/>
          </a:p>
        </p:txBody>
      </p:sp>
      <p:sp>
        <p:nvSpPr>
          <p:cNvPr id="4" name="Označba mesta noge 3"/>
          <p:cNvSpPr>
            <a:spLocks noGrp="1"/>
          </p:cNvSpPr>
          <p:nvPr>
            <p:ph type="ftr" sz="quarter" idx="11"/>
          </p:nvPr>
        </p:nvSpPr>
        <p:spPr/>
        <p:txBody>
          <a:bodyPr/>
          <a:lstStyle/>
          <a:p>
            <a:endParaRPr lang="sl-SI"/>
          </a:p>
        </p:txBody>
      </p:sp>
      <p:sp>
        <p:nvSpPr>
          <p:cNvPr id="5" name="Označba mesta številke diapozitiva 4"/>
          <p:cNvSpPr>
            <a:spLocks noGrp="1"/>
          </p:cNvSpPr>
          <p:nvPr>
            <p:ph type="sldNum" sz="quarter" idx="12"/>
          </p:nvPr>
        </p:nvSpPr>
        <p:spPr/>
        <p:txBody>
          <a:bodyPr/>
          <a:lstStyle/>
          <a:p>
            <a:fld id="{C6D90FE1-7F36-40D5-9D40-5CA6ADF68B12}" type="slidenum">
              <a:rPr lang="sl-SI" smtClean="0"/>
              <a:t>‹#›</a:t>
            </a:fld>
            <a:endParaRPr lang="sl-SI"/>
          </a:p>
        </p:txBody>
      </p:sp>
    </p:spTree>
    <p:extLst>
      <p:ext uri="{BB962C8B-B14F-4D97-AF65-F5344CB8AC3E}">
        <p14:creationId xmlns:p14="http://schemas.microsoft.com/office/powerpoint/2010/main" val="2100782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FD35A29D-B0A6-4991-8C30-C925048D7B8A}" type="datetimeFigureOut">
              <a:rPr lang="sl-SI" smtClean="0"/>
              <a:t>20.06.2022</a:t>
            </a:fld>
            <a:endParaRPr lang="sl-SI"/>
          </a:p>
        </p:txBody>
      </p:sp>
      <p:sp>
        <p:nvSpPr>
          <p:cNvPr id="3" name="Označba mesta noge 2"/>
          <p:cNvSpPr>
            <a:spLocks noGrp="1"/>
          </p:cNvSpPr>
          <p:nvPr>
            <p:ph type="ftr" sz="quarter" idx="11"/>
          </p:nvPr>
        </p:nvSpPr>
        <p:spPr/>
        <p:txBody>
          <a:bodyPr/>
          <a:lstStyle/>
          <a:p>
            <a:endParaRPr lang="sl-SI"/>
          </a:p>
        </p:txBody>
      </p:sp>
      <p:sp>
        <p:nvSpPr>
          <p:cNvPr id="4" name="Označba mesta številke diapozitiva 3"/>
          <p:cNvSpPr>
            <a:spLocks noGrp="1"/>
          </p:cNvSpPr>
          <p:nvPr>
            <p:ph type="sldNum" sz="quarter" idx="12"/>
          </p:nvPr>
        </p:nvSpPr>
        <p:spPr/>
        <p:txBody>
          <a:bodyPr/>
          <a:lstStyle/>
          <a:p>
            <a:fld id="{C6D90FE1-7F36-40D5-9D40-5CA6ADF68B12}" type="slidenum">
              <a:rPr lang="sl-SI" smtClean="0"/>
              <a:t>‹#›</a:t>
            </a:fld>
            <a:endParaRPr lang="sl-SI"/>
          </a:p>
        </p:txBody>
      </p:sp>
    </p:spTree>
    <p:extLst>
      <p:ext uri="{BB962C8B-B14F-4D97-AF65-F5344CB8AC3E}">
        <p14:creationId xmlns:p14="http://schemas.microsoft.com/office/powerpoint/2010/main" val="3272990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a:t>Uredite slog naslova matrice</a:t>
            </a:r>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p:cNvSpPr>
            <a:spLocks noGrp="1"/>
          </p:cNvSpPr>
          <p:nvPr>
            <p:ph type="dt" sz="half" idx="10"/>
          </p:nvPr>
        </p:nvSpPr>
        <p:spPr/>
        <p:txBody>
          <a:bodyPr/>
          <a:lstStyle/>
          <a:p>
            <a:fld id="{FD35A29D-B0A6-4991-8C30-C925048D7B8A}" type="datetimeFigureOut">
              <a:rPr lang="sl-SI" smtClean="0"/>
              <a:t>20.06.2022</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C6D90FE1-7F36-40D5-9D40-5CA6ADF68B12}" type="slidenum">
              <a:rPr lang="sl-SI" smtClean="0"/>
              <a:t>‹#›</a:t>
            </a:fld>
            <a:endParaRPr lang="sl-SI"/>
          </a:p>
        </p:txBody>
      </p:sp>
    </p:spTree>
    <p:extLst>
      <p:ext uri="{BB962C8B-B14F-4D97-AF65-F5344CB8AC3E}">
        <p14:creationId xmlns:p14="http://schemas.microsoft.com/office/powerpoint/2010/main" val="2244343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a:t>Uredite slog naslova matrice</a:t>
            </a:r>
          </a:p>
        </p:txBody>
      </p:sp>
      <p:sp>
        <p:nvSpPr>
          <p:cNvPr id="3" name="Označba mesta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p:cNvSpPr>
            <a:spLocks noGrp="1"/>
          </p:cNvSpPr>
          <p:nvPr>
            <p:ph type="dt" sz="half" idx="10"/>
          </p:nvPr>
        </p:nvSpPr>
        <p:spPr/>
        <p:txBody>
          <a:bodyPr/>
          <a:lstStyle/>
          <a:p>
            <a:fld id="{FD35A29D-B0A6-4991-8C30-C925048D7B8A}" type="datetimeFigureOut">
              <a:rPr lang="sl-SI" smtClean="0"/>
              <a:t>20.06.2022</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C6D90FE1-7F36-40D5-9D40-5CA6ADF68B12}" type="slidenum">
              <a:rPr lang="sl-SI" smtClean="0"/>
              <a:t>‹#›</a:t>
            </a:fld>
            <a:endParaRPr lang="sl-SI"/>
          </a:p>
        </p:txBody>
      </p:sp>
    </p:spTree>
    <p:extLst>
      <p:ext uri="{BB962C8B-B14F-4D97-AF65-F5344CB8AC3E}">
        <p14:creationId xmlns:p14="http://schemas.microsoft.com/office/powerpoint/2010/main" val="2724297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Uredite slog naslova matrice</a:t>
            </a:r>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35A29D-B0A6-4991-8C30-C925048D7B8A}" type="datetimeFigureOut">
              <a:rPr lang="sl-SI" smtClean="0"/>
              <a:t>20.06.2022</a:t>
            </a:fld>
            <a:endParaRPr lang="sl-SI"/>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D90FE1-7F36-40D5-9D40-5CA6ADF68B12}" type="slidenum">
              <a:rPr lang="sl-SI" smtClean="0"/>
              <a:t>‹#›</a:t>
            </a:fld>
            <a:endParaRPr lang="sl-SI"/>
          </a:p>
        </p:txBody>
      </p:sp>
    </p:spTree>
    <p:extLst>
      <p:ext uri="{BB962C8B-B14F-4D97-AF65-F5344CB8AC3E}">
        <p14:creationId xmlns:p14="http://schemas.microsoft.com/office/powerpoint/2010/main" val="21251441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8A79CF7-3BA5-462F-9440-F0DE437C4600}"/>
              </a:ext>
            </a:extLst>
          </p:cNvPr>
          <p:cNvSpPr>
            <a:spLocks noGrp="1"/>
          </p:cNvSpPr>
          <p:nvPr>
            <p:ph type="title"/>
          </p:nvPr>
        </p:nvSpPr>
        <p:spPr>
          <a:xfrm>
            <a:off x="3045041" y="681037"/>
            <a:ext cx="4429957" cy="922337"/>
          </a:xfrm>
        </p:spPr>
        <p:txBody>
          <a:bodyPr>
            <a:normAutofit/>
          </a:bodyPr>
          <a:lstStyle/>
          <a:p>
            <a:endParaRPr lang="sl-SI" dirty="0">
              <a:latin typeface="Arial" panose="020B0604020202020204" pitchFamily="34" charset="0"/>
              <a:cs typeface="Arial" panose="020B0604020202020204" pitchFamily="34" charset="0"/>
            </a:endParaRPr>
          </a:p>
        </p:txBody>
      </p:sp>
      <p:pic>
        <p:nvPicPr>
          <p:cNvPr id="5" name="Označba mesta vsebine 4">
            <a:extLst>
              <a:ext uri="{FF2B5EF4-FFF2-40B4-BE49-F238E27FC236}">
                <a16:creationId xmlns:a16="http://schemas.microsoft.com/office/drawing/2014/main" id="{C9C03845-842E-4FCD-8AD8-59DF4CA6E411}"/>
              </a:ext>
            </a:extLst>
          </p:cNvPr>
          <p:cNvPicPr>
            <a:picLocks noGrp="1" noChangeAspect="1"/>
          </p:cNvPicPr>
          <p:nvPr>
            <p:ph idx="1"/>
          </p:nvPr>
        </p:nvPicPr>
        <p:blipFill>
          <a:blip r:embed="rId2"/>
          <a:stretch>
            <a:fillRect/>
          </a:stretch>
        </p:blipFill>
        <p:spPr>
          <a:xfrm>
            <a:off x="4019281" y="2104400"/>
            <a:ext cx="4153437" cy="3793787"/>
          </a:xfrm>
          <a:prstGeom prst="rect">
            <a:avLst/>
          </a:prstGeom>
        </p:spPr>
      </p:pic>
      <p:pic>
        <p:nvPicPr>
          <p:cNvPr id="1027" name="Picture 3" descr="podpis-redarstvo">
            <a:extLst>
              <a:ext uri="{FF2B5EF4-FFF2-40B4-BE49-F238E27FC236}">
                <a16:creationId xmlns:a16="http://schemas.microsoft.com/office/drawing/2014/main" id="{FA62539E-4F8E-40DA-9804-E627403861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759" y="681037"/>
            <a:ext cx="32385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Slika 5">
            <a:extLst>
              <a:ext uri="{FF2B5EF4-FFF2-40B4-BE49-F238E27FC236}">
                <a16:creationId xmlns:a16="http://schemas.microsoft.com/office/drawing/2014/main" id="{D3DF1F1E-3D5A-4F96-8FEF-5C3EFDA80A4D}"/>
              </a:ext>
            </a:extLst>
          </p:cNvPr>
          <p:cNvPicPr>
            <a:picLocks noChangeAspect="1"/>
          </p:cNvPicPr>
          <p:nvPr/>
        </p:nvPicPr>
        <p:blipFill>
          <a:blip r:embed="rId4"/>
          <a:stretch>
            <a:fillRect/>
          </a:stretch>
        </p:blipFill>
        <p:spPr>
          <a:xfrm>
            <a:off x="3045041" y="541538"/>
            <a:ext cx="5666704" cy="1312349"/>
          </a:xfrm>
          <a:prstGeom prst="rect">
            <a:avLst/>
          </a:prstGeom>
        </p:spPr>
      </p:pic>
    </p:spTree>
    <p:extLst>
      <p:ext uri="{BB962C8B-B14F-4D97-AF65-F5344CB8AC3E}">
        <p14:creationId xmlns:p14="http://schemas.microsoft.com/office/powerpoint/2010/main" val="2931530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8A79CF7-3BA5-462F-9440-F0DE437C4600}"/>
              </a:ext>
            </a:extLst>
          </p:cNvPr>
          <p:cNvSpPr>
            <a:spLocks noGrp="1"/>
          </p:cNvSpPr>
          <p:nvPr>
            <p:ph type="title"/>
          </p:nvPr>
        </p:nvSpPr>
        <p:spPr>
          <a:xfrm>
            <a:off x="2698812" y="681037"/>
            <a:ext cx="7581529" cy="922337"/>
          </a:xfrm>
        </p:spPr>
        <p:txBody>
          <a:bodyPr>
            <a:normAutofit/>
          </a:bodyPr>
          <a:lstStyle/>
          <a:p>
            <a:r>
              <a:rPr lang="sl-SI" sz="3600" dirty="0">
                <a:latin typeface="Arial" panose="020B0604020202020204" pitchFamily="34" charset="0"/>
                <a:cs typeface="Arial" panose="020B0604020202020204" pitchFamily="34" charset="0"/>
              </a:rPr>
              <a:t>DELO OBČINSKIH REDARJEV</a:t>
            </a:r>
          </a:p>
        </p:txBody>
      </p:sp>
      <p:pic>
        <p:nvPicPr>
          <p:cNvPr id="1027" name="Picture 3" descr="podpis-redarstvo">
            <a:extLst>
              <a:ext uri="{FF2B5EF4-FFF2-40B4-BE49-F238E27FC236}">
                <a16:creationId xmlns:a16="http://schemas.microsoft.com/office/drawing/2014/main" id="{FA62539E-4F8E-40DA-9804-E627403861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759" y="681037"/>
            <a:ext cx="32385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značba mesta vsebine 2">
            <a:extLst>
              <a:ext uri="{FF2B5EF4-FFF2-40B4-BE49-F238E27FC236}">
                <a16:creationId xmlns:a16="http://schemas.microsoft.com/office/drawing/2014/main" id="{5AE3C98C-8518-454A-9EEF-DAD934797860}"/>
              </a:ext>
            </a:extLst>
          </p:cNvPr>
          <p:cNvSpPr>
            <a:spLocks noGrp="1"/>
          </p:cNvSpPr>
          <p:nvPr>
            <p:ph idx="1"/>
          </p:nvPr>
        </p:nvSpPr>
        <p:spPr/>
        <p:txBody>
          <a:bodyPr/>
          <a:lstStyle/>
          <a:p>
            <a:r>
              <a:rPr lang="sl-SI" dirty="0">
                <a:latin typeface="Arial" panose="020B0604020202020204" pitchFamily="34" charset="0"/>
                <a:cs typeface="Arial" panose="020B0604020202020204" pitchFamily="34" charset="0"/>
              </a:rPr>
              <a:t>Nove pristojnosti – Zakon o varstvu okolja (Uradni list RS, 44/22);</a:t>
            </a:r>
          </a:p>
          <a:p>
            <a:r>
              <a:rPr lang="sl-SI" dirty="0">
                <a:latin typeface="Arial" panose="020B0604020202020204" pitchFamily="34" charset="0"/>
                <a:cs typeface="Arial" panose="020B0604020202020204" pitchFamily="34" charset="0"/>
              </a:rPr>
              <a:t>Začetek postopka o prekršku;</a:t>
            </a:r>
          </a:p>
          <a:p>
            <a:r>
              <a:rPr lang="sl-SI" dirty="0">
                <a:latin typeface="Arial" panose="020B0604020202020204" pitchFamily="34" charset="0"/>
                <a:cs typeface="Arial" panose="020B0604020202020204" pitchFamily="34" charset="0"/>
              </a:rPr>
              <a:t>Nadzor hitrosti z radarjem;</a:t>
            </a:r>
          </a:p>
          <a:p>
            <a:r>
              <a:rPr lang="sl-SI" dirty="0">
                <a:latin typeface="Arial" panose="020B0604020202020204" pitchFamily="34" charset="0"/>
                <a:cs typeface="Arial" panose="020B0604020202020204" pitchFamily="34" charset="0"/>
              </a:rPr>
              <a:t>Nadzor prekoračitve dovoljene teže;</a:t>
            </a:r>
          </a:p>
          <a:p>
            <a:r>
              <a:rPr lang="sl-SI" dirty="0" err="1">
                <a:latin typeface="Arial" panose="020B0604020202020204" pitchFamily="34" charset="0"/>
                <a:cs typeface="Arial" panose="020B0604020202020204" pitchFamily="34" charset="0"/>
              </a:rPr>
              <a:t>Defibirlatorji</a:t>
            </a:r>
            <a:r>
              <a:rPr lang="sl-SI" dirty="0">
                <a:latin typeface="Arial" panose="020B0604020202020204" pitchFamily="34" charset="0"/>
                <a:cs typeface="Arial" panose="020B0604020202020204" pitchFamily="34" charset="0"/>
              </a:rPr>
              <a:t> v vseh službenih vozilih: </a:t>
            </a:r>
          </a:p>
        </p:txBody>
      </p:sp>
    </p:spTree>
    <p:extLst>
      <p:ext uri="{BB962C8B-B14F-4D97-AF65-F5344CB8AC3E}">
        <p14:creationId xmlns:p14="http://schemas.microsoft.com/office/powerpoint/2010/main" val="3033405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8A79CF7-3BA5-462F-9440-F0DE437C4600}"/>
              </a:ext>
            </a:extLst>
          </p:cNvPr>
          <p:cNvSpPr>
            <a:spLocks noGrp="1"/>
          </p:cNvSpPr>
          <p:nvPr>
            <p:ph type="title"/>
          </p:nvPr>
        </p:nvSpPr>
        <p:spPr>
          <a:xfrm>
            <a:off x="2698812" y="681037"/>
            <a:ext cx="7581529" cy="922337"/>
          </a:xfrm>
        </p:spPr>
        <p:txBody>
          <a:bodyPr>
            <a:normAutofit/>
          </a:bodyPr>
          <a:lstStyle/>
          <a:p>
            <a:r>
              <a:rPr lang="sl-SI" sz="3600" dirty="0">
                <a:latin typeface="Arial" panose="020B0604020202020204" pitchFamily="34" charset="0"/>
                <a:cs typeface="Arial" panose="020B0604020202020204" pitchFamily="34" charset="0"/>
              </a:rPr>
              <a:t>NOVE PRISTOJNOSTI</a:t>
            </a:r>
          </a:p>
        </p:txBody>
      </p:sp>
      <p:pic>
        <p:nvPicPr>
          <p:cNvPr id="1027" name="Picture 3" descr="podpis-redarstvo">
            <a:extLst>
              <a:ext uri="{FF2B5EF4-FFF2-40B4-BE49-F238E27FC236}">
                <a16:creationId xmlns:a16="http://schemas.microsoft.com/office/drawing/2014/main" id="{FA62539E-4F8E-40DA-9804-E627403861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759" y="681037"/>
            <a:ext cx="32385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značba mesta vsebine 2">
            <a:extLst>
              <a:ext uri="{FF2B5EF4-FFF2-40B4-BE49-F238E27FC236}">
                <a16:creationId xmlns:a16="http://schemas.microsoft.com/office/drawing/2014/main" id="{5AE3C98C-8518-454A-9EEF-DAD934797860}"/>
              </a:ext>
            </a:extLst>
          </p:cNvPr>
          <p:cNvSpPr>
            <a:spLocks noGrp="1"/>
          </p:cNvSpPr>
          <p:nvPr>
            <p:ph idx="1"/>
          </p:nvPr>
        </p:nvSpPr>
        <p:spPr>
          <a:xfrm>
            <a:off x="838199" y="1825625"/>
            <a:ext cx="10667261" cy="4351338"/>
          </a:xfrm>
        </p:spPr>
        <p:txBody>
          <a:bodyPr>
            <a:normAutofit/>
          </a:bodyPr>
          <a:lstStyle/>
          <a:p>
            <a:pPr marL="0" indent="0">
              <a:buNone/>
            </a:pPr>
            <a:r>
              <a:rPr lang="sl-SI" sz="2000" dirty="0">
                <a:latin typeface="Arial" panose="020B0604020202020204" pitchFamily="34" charset="0"/>
                <a:cs typeface="Arial" panose="020B0604020202020204" pitchFamily="34" charset="0"/>
              </a:rPr>
              <a:t>Zakon o varstvu okolja (Uradni list RS, 44/22)</a:t>
            </a:r>
          </a:p>
          <a:p>
            <a:pPr algn="just"/>
            <a:r>
              <a:rPr lang="sl-SI" sz="1400" dirty="0">
                <a:latin typeface="Arial" panose="020B0604020202020204" pitchFamily="34" charset="0"/>
                <a:cs typeface="Arial" panose="020B0604020202020204" pitchFamily="34" charset="0"/>
              </a:rPr>
              <a:t>Odmetavanje odpadkov in njihovo puščanje v okolju ter nenadzorovano ravnanje z odpadki, vključno s smetenjem, so prepovedani. Prepoved iz prejšnjega stavka se nanaša na vse osebe, ki sodelujejo pri odmetavanju odpadkov in njihovem puščanju ter nenadzorovanem ravnanju z odpadki (26 člen)</a:t>
            </a:r>
          </a:p>
          <a:p>
            <a:pPr algn="just"/>
            <a:r>
              <a:rPr lang="sl-SI" sz="1400" dirty="0">
                <a:latin typeface="Arial" panose="020B0604020202020204" pitchFamily="34" charset="0"/>
                <a:cs typeface="Arial" panose="020B0604020202020204" pitchFamily="34" charset="0"/>
              </a:rPr>
              <a:t>Z globo od 10.000 do 20.000 eurov se kaznuje za prekršek pravna oseba, če povzroča smetenje (26. člen);</a:t>
            </a:r>
          </a:p>
          <a:p>
            <a:pPr algn="just"/>
            <a:r>
              <a:rPr lang="sl-SI" sz="1400" dirty="0">
                <a:latin typeface="Arial" panose="020B0604020202020204" pitchFamily="34" charset="0"/>
                <a:cs typeface="Arial" panose="020B0604020202020204" pitchFamily="34" charset="0"/>
              </a:rPr>
              <a:t>Z globo od 5.000 do 10.000 eurov se kaznuje za prekršek iz prejšnjega odstavka samostojni podjetnik posameznik ali posameznik, ki samostojno opravlja dejavnost.</a:t>
            </a:r>
          </a:p>
          <a:p>
            <a:pPr algn="just"/>
            <a:r>
              <a:rPr lang="sl-SI" sz="1400" dirty="0">
                <a:latin typeface="Arial" panose="020B0604020202020204" pitchFamily="34" charset="0"/>
                <a:cs typeface="Arial" panose="020B0604020202020204" pitchFamily="34" charset="0"/>
              </a:rPr>
              <a:t>Z globo od 1.000 do 1.500 eurov se kaznuje za prekršek iz prvega odstavka tega člena tudi odgovorna oseba pravne osebe ali odgovorna oseba samostojnega podjetnika posameznika ali odgovorna oseba posameznika, ki samostojno opravlja dejavnost, ali odgovorna oseba samoupravne lokalne skupnosti.</a:t>
            </a:r>
          </a:p>
          <a:p>
            <a:r>
              <a:rPr lang="sl-SI" sz="1400" dirty="0">
                <a:latin typeface="Arial" panose="020B0604020202020204" pitchFamily="34" charset="0"/>
                <a:cs typeface="Arial" panose="020B0604020202020204" pitchFamily="34" charset="0"/>
              </a:rPr>
              <a:t>Smetenje je onesnaževanje kopnega in vodnega okolja, ki je posledica odmetavanja posamičnih manjših kosov odpadkov na javne površine in površine v zasebni lasti, na katerih je z zakonom ali predpisom, sprejetim na podlagi zakona, omogočen prost dostop ali gibanje prebivalstva, ali v površinske vode (morje, reke, jezera), ali je posledica neustreznih načinov obdelave odpadkov.</a:t>
            </a:r>
          </a:p>
          <a:p>
            <a:r>
              <a:rPr lang="sl-SI" sz="1500" dirty="0">
                <a:latin typeface="Arial" panose="020B0604020202020204" pitchFamily="34" charset="0"/>
                <a:cs typeface="Arial" panose="020B0604020202020204" pitchFamily="34" charset="0"/>
              </a:rPr>
              <a:t>Poleg inšpekcije opravljata nadzor nad smetenjem iz 26. člena tega zakona tudi policija in občinsko redarstvo</a:t>
            </a:r>
            <a:r>
              <a:rPr lang="sl-SI" sz="1500" dirty="0"/>
              <a:t>.</a:t>
            </a:r>
          </a:p>
          <a:p>
            <a:pPr algn="just"/>
            <a:endParaRPr lang="sl-SI" sz="1400" dirty="0">
              <a:latin typeface="Arial" panose="020B0604020202020204" pitchFamily="34" charset="0"/>
              <a:cs typeface="Arial" panose="020B0604020202020204" pitchFamily="34" charset="0"/>
            </a:endParaRPr>
          </a:p>
          <a:p>
            <a:endParaRPr lang="sl-SI" dirty="0">
              <a:latin typeface="Arial" panose="020B0604020202020204" pitchFamily="34" charset="0"/>
              <a:cs typeface="Arial" panose="020B0604020202020204" pitchFamily="34" charset="0"/>
            </a:endParaRPr>
          </a:p>
          <a:p>
            <a:pPr marL="0" indent="0">
              <a:buNone/>
            </a:pPr>
            <a:endParaRPr lang="sl-S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555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8A79CF7-3BA5-462F-9440-F0DE437C4600}"/>
              </a:ext>
            </a:extLst>
          </p:cNvPr>
          <p:cNvSpPr>
            <a:spLocks noGrp="1"/>
          </p:cNvSpPr>
          <p:nvPr>
            <p:ph type="title"/>
          </p:nvPr>
        </p:nvSpPr>
        <p:spPr>
          <a:xfrm>
            <a:off x="2698812" y="681037"/>
            <a:ext cx="8185211" cy="922337"/>
          </a:xfrm>
        </p:spPr>
        <p:txBody>
          <a:bodyPr>
            <a:normAutofit/>
          </a:bodyPr>
          <a:lstStyle/>
          <a:p>
            <a:r>
              <a:rPr lang="sl-SI" sz="3600" dirty="0">
                <a:latin typeface="Arial" panose="020B0604020202020204" pitchFamily="34" charset="0"/>
                <a:cs typeface="Arial" panose="020B0604020202020204" pitchFamily="34" charset="0"/>
              </a:rPr>
              <a:t>ZAČETEK POSTOPKA O PREKRŠKU</a:t>
            </a:r>
          </a:p>
        </p:txBody>
      </p:sp>
      <p:pic>
        <p:nvPicPr>
          <p:cNvPr id="1027" name="Picture 3" descr="podpis-redarstvo">
            <a:extLst>
              <a:ext uri="{FF2B5EF4-FFF2-40B4-BE49-F238E27FC236}">
                <a16:creationId xmlns:a16="http://schemas.microsoft.com/office/drawing/2014/main" id="{FA62539E-4F8E-40DA-9804-E627403861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759" y="681037"/>
            <a:ext cx="32385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značba mesta vsebine 2">
            <a:extLst>
              <a:ext uri="{FF2B5EF4-FFF2-40B4-BE49-F238E27FC236}">
                <a16:creationId xmlns:a16="http://schemas.microsoft.com/office/drawing/2014/main" id="{5AE3C98C-8518-454A-9EEF-DAD934797860}"/>
              </a:ext>
            </a:extLst>
          </p:cNvPr>
          <p:cNvSpPr>
            <a:spLocks noGrp="1"/>
          </p:cNvSpPr>
          <p:nvPr>
            <p:ph idx="1"/>
          </p:nvPr>
        </p:nvSpPr>
        <p:spPr>
          <a:xfrm>
            <a:off x="838199" y="1825625"/>
            <a:ext cx="10667261" cy="4351338"/>
          </a:xfrm>
        </p:spPr>
        <p:txBody>
          <a:bodyPr>
            <a:normAutofit/>
          </a:bodyPr>
          <a:lstStyle/>
          <a:p>
            <a:pPr marL="0" indent="0">
              <a:buNone/>
            </a:pPr>
            <a:r>
              <a:rPr lang="sl-SI" sz="2000" dirty="0">
                <a:latin typeface="Arial" panose="020B0604020202020204" pitchFamily="34" charset="0"/>
                <a:cs typeface="Arial" panose="020B0604020202020204" pitchFamily="34" charset="0"/>
              </a:rPr>
              <a:t>Zakon o </a:t>
            </a:r>
            <a:r>
              <a:rPr lang="sl-SI" sz="2000" dirty="0" err="1">
                <a:latin typeface="Arial" panose="020B0604020202020204" pitchFamily="34" charset="0"/>
                <a:cs typeface="Arial" panose="020B0604020202020204" pitchFamily="34" charset="0"/>
              </a:rPr>
              <a:t>prekrših</a:t>
            </a:r>
            <a:r>
              <a:rPr lang="sl-SI" sz="2000" dirty="0">
                <a:latin typeface="Arial" panose="020B0604020202020204" pitchFamily="34" charset="0"/>
                <a:cs typeface="Arial" panose="020B0604020202020204" pitchFamily="34" charset="0"/>
              </a:rPr>
              <a:t> o prekrških (Uradni list RS, št. 29/11 – uradno prečiščeno besedilo, 21/13, 111/13, 74/14 – </a:t>
            </a:r>
            <a:r>
              <a:rPr lang="sl-SI" sz="2000" dirty="0" err="1">
                <a:latin typeface="Arial" panose="020B0604020202020204" pitchFamily="34" charset="0"/>
                <a:cs typeface="Arial" panose="020B0604020202020204" pitchFamily="34" charset="0"/>
              </a:rPr>
              <a:t>odl</a:t>
            </a:r>
            <a:r>
              <a:rPr lang="sl-SI" sz="2000" dirty="0">
                <a:latin typeface="Arial" panose="020B0604020202020204" pitchFamily="34" charset="0"/>
                <a:cs typeface="Arial" panose="020B0604020202020204" pitchFamily="34" charset="0"/>
              </a:rPr>
              <a:t>. US, 92/14 – </a:t>
            </a:r>
            <a:r>
              <a:rPr lang="sl-SI" sz="2000" dirty="0" err="1">
                <a:latin typeface="Arial" panose="020B0604020202020204" pitchFamily="34" charset="0"/>
                <a:cs typeface="Arial" panose="020B0604020202020204" pitchFamily="34" charset="0"/>
              </a:rPr>
              <a:t>odl</a:t>
            </a:r>
            <a:r>
              <a:rPr lang="sl-SI" sz="2000" dirty="0">
                <a:latin typeface="Arial" panose="020B0604020202020204" pitchFamily="34" charset="0"/>
                <a:cs typeface="Arial" panose="020B0604020202020204" pitchFamily="34" charset="0"/>
              </a:rPr>
              <a:t>. US, 32/16, 15/17 – </a:t>
            </a:r>
            <a:r>
              <a:rPr lang="sl-SI" sz="2000" dirty="0" err="1">
                <a:latin typeface="Arial" panose="020B0604020202020204" pitchFamily="34" charset="0"/>
                <a:cs typeface="Arial" panose="020B0604020202020204" pitchFamily="34" charset="0"/>
              </a:rPr>
              <a:t>odl</a:t>
            </a:r>
            <a:r>
              <a:rPr lang="sl-SI" sz="2000" dirty="0">
                <a:latin typeface="Arial" panose="020B0604020202020204" pitchFamily="34" charset="0"/>
                <a:cs typeface="Arial" panose="020B0604020202020204" pitchFamily="34" charset="0"/>
              </a:rPr>
              <a:t>. US, 73/19 – </a:t>
            </a:r>
            <a:r>
              <a:rPr lang="sl-SI" sz="2000" dirty="0" err="1">
                <a:latin typeface="Arial" panose="020B0604020202020204" pitchFamily="34" charset="0"/>
                <a:cs typeface="Arial" panose="020B0604020202020204" pitchFamily="34" charset="0"/>
              </a:rPr>
              <a:t>odl</a:t>
            </a:r>
            <a:r>
              <a:rPr lang="sl-SI" sz="2000" dirty="0">
                <a:latin typeface="Arial" panose="020B0604020202020204" pitchFamily="34" charset="0"/>
                <a:cs typeface="Arial" panose="020B0604020202020204" pitchFamily="34" charset="0"/>
              </a:rPr>
              <a:t>. US, 175/20 – ZIUOPDVE in 5/21 – </a:t>
            </a:r>
            <a:r>
              <a:rPr lang="sl-SI" sz="2000" dirty="0" err="1">
                <a:latin typeface="Arial" panose="020B0604020202020204" pitchFamily="34" charset="0"/>
                <a:cs typeface="Arial" panose="020B0604020202020204" pitchFamily="34" charset="0"/>
              </a:rPr>
              <a:t>odl</a:t>
            </a:r>
            <a:r>
              <a:rPr lang="sl-SI" sz="2000" dirty="0">
                <a:latin typeface="Arial" panose="020B0604020202020204" pitchFamily="34" charset="0"/>
                <a:cs typeface="Arial" panose="020B0604020202020204" pitchFamily="34" charset="0"/>
              </a:rPr>
              <a:t>. US)</a:t>
            </a:r>
          </a:p>
          <a:p>
            <a:r>
              <a:rPr lang="sl-SI" sz="1400" dirty="0">
                <a:latin typeface="Arial" panose="020B0604020202020204" pitchFamily="34" charset="0"/>
                <a:cs typeface="Arial" panose="020B0604020202020204" pitchFamily="34" charset="0"/>
              </a:rPr>
              <a:t>Postopek o prekršku se začne po uradni dolžnosti, ko opravi </a:t>
            </a:r>
            <a:r>
              <a:rPr lang="sl-SI" sz="1400" dirty="0" err="1">
                <a:latin typeface="Arial" panose="020B0604020202020204" pitchFamily="34" charset="0"/>
                <a:cs typeface="Arial" panose="020B0604020202020204" pitchFamily="34" charset="0"/>
              </a:rPr>
              <a:t>prekrškovni</a:t>
            </a:r>
            <a:r>
              <a:rPr lang="sl-SI" sz="1400" dirty="0">
                <a:latin typeface="Arial" panose="020B0604020202020204" pitchFamily="34" charset="0"/>
                <a:cs typeface="Arial" panose="020B0604020202020204" pitchFamily="34" charset="0"/>
              </a:rPr>
              <a:t> organ v okviru svoje pristojnosti v ta namen kakršnokoli dejanje, ali z vložitvijo pisnega predloga oškodovanca, državnega tožilca ali državnega organa, nosilca javnih pooblastil ali samoupravne lokalne skupnosti (predlagatelji).</a:t>
            </a:r>
          </a:p>
          <a:p>
            <a:r>
              <a:rPr lang="sl-SI" sz="1400" dirty="0">
                <a:latin typeface="Arial" panose="020B0604020202020204" pitchFamily="34" charset="0"/>
                <a:cs typeface="Arial" panose="020B0604020202020204" pitchFamily="34" charset="0"/>
              </a:rPr>
              <a:t>Predlog vsebuje podatke o kršitelju (osebno ime, enotno matično številko občana (v nadaljnjem besedilu: EMŠO), če je fizična oseba tujec, pa njene rojstne podatke, državljanstvo, stalno oziroma začasno prebivališče, za odgovorno osebo tudi zaposlitev, za pravno osebo pa ime in sedež ter matično številko, če teh ni, pa podatke, ki jih je lahko pridobil), opis prekrška in navedbo dejstev oziroma dokazov, ki kažejo na sum storitve prekrška.</a:t>
            </a:r>
          </a:p>
          <a:p>
            <a:r>
              <a:rPr lang="sl-SI" sz="1400" dirty="0">
                <a:latin typeface="Arial" panose="020B0604020202020204" pitchFamily="34" charset="0"/>
                <a:cs typeface="Arial" panose="020B0604020202020204" pitchFamily="34" charset="0"/>
              </a:rPr>
              <a:t>Medobčinsko redarstvo je pripravilo obrazec za podajo prijave s strani samoupravnih lokalnih skupnosti</a:t>
            </a:r>
          </a:p>
          <a:p>
            <a:pPr algn="just"/>
            <a:endParaRPr lang="sl-SI" sz="1400" dirty="0">
              <a:latin typeface="Arial" panose="020B0604020202020204" pitchFamily="34" charset="0"/>
              <a:cs typeface="Arial" panose="020B0604020202020204" pitchFamily="34" charset="0"/>
            </a:endParaRPr>
          </a:p>
          <a:p>
            <a:pPr marL="0" indent="0">
              <a:buNone/>
            </a:pPr>
            <a:endParaRPr lang="sl-SI" dirty="0">
              <a:latin typeface="Arial" panose="020B0604020202020204" pitchFamily="34" charset="0"/>
              <a:cs typeface="Arial" panose="020B0604020202020204" pitchFamily="34" charset="0"/>
            </a:endParaRPr>
          </a:p>
          <a:p>
            <a:pPr marL="0" indent="0">
              <a:buNone/>
            </a:pPr>
            <a:endParaRPr lang="sl-S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4887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8A79CF7-3BA5-462F-9440-F0DE437C4600}"/>
              </a:ext>
            </a:extLst>
          </p:cNvPr>
          <p:cNvSpPr>
            <a:spLocks noGrp="1"/>
          </p:cNvSpPr>
          <p:nvPr>
            <p:ph type="title"/>
          </p:nvPr>
        </p:nvSpPr>
        <p:spPr>
          <a:xfrm>
            <a:off x="2698812" y="681037"/>
            <a:ext cx="8185211" cy="922337"/>
          </a:xfrm>
        </p:spPr>
        <p:txBody>
          <a:bodyPr>
            <a:normAutofit/>
          </a:bodyPr>
          <a:lstStyle/>
          <a:p>
            <a:r>
              <a:rPr lang="sl-SI" sz="3600" dirty="0">
                <a:latin typeface="Arial" panose="020B0604020202020204" pitchFamily="34" charset="0"/>
                <a:cs typeface="Arial" panose="020B0604020202020204" pitchFamily="34" charset="0"/>
              </a:rPr>
              <a:t>NADZOR HITROSTI Z RADARJEM</a:t>
            </a:r>
          </a:p>
        </p:txBody>
      </p:sp>
      <p:pic>
        <p:nvPicPr>
          <p:cNvPr id="1027" name="Picture 3" descr="podpis-redarstvo">
            <a:extLst>
              <a:ext uri="{FF2B5EF4-FFF2-40B4-BE49-F238E27FC236}">
                <a16:creationId xmlns:a16="http://schemas.microsoft.com/office/drawing/2014/main" id="{FA62539E-4F8E-40DA-9804-E627403861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759" y="681037"/>
            <a:ext cx="32385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značba mesta vsebine 2">
            <a:extLst>
              <a:ext uri="{FF2B5EF4-FFF2-40B4-BE49-F238E27FC236}">
                <a16:creationId xmlns:a16="http://schemas.microsoft.com/office/drawing/2014/main" id="{5AE3C98C-8518-454A-9EEF-DAD934797860}"/>
              </a:ext>
            </a:extLst>
          </p:cNvPr>
          <p:cNvSpPr>
            <a:spLocks noGrp="1"/>
          </p:cNvSpPr>
          <p:nvPr>
            <p:ph idx="1"/>
          </p:nvPr>
        </p:nvSpPr>
        <p:spPr>
          <a:xfrm>
            <a:off x="838199" y="1825625"/>
            <a:ext cx="10667261" cy="4351338"/>
          </a:xfrm>
        </p:spPr>
        <p:txBody>
          <a:bodyPr>
            <a:normAutofit/>
          </a:bodyPr>
          <a:lstStyle/>
          <a:p>
            <a:pPr marL="0" indent="0" algn="just">
              <a:buNone/>
            </a:pPr>
            <a:r>
              <a:rPr lang="sl-SI" sz="1400" dirty="0">
                <a:latin typeface="Arial" panose="020B0604020202020204" pitchFamily="34" charset="0"/>
                <a:cs typeface="Arial" panose="020B0604020202020204" pitchFamily="34" charset="0"/>
              </a:rPr>
              <a:t>Občinski redarji na cestah v naselju (vključno z </a:t>
            </a:r>
            <a:r>
              <a:rPr lang="sl-SI" sz="1400" dirty="0" err="1">
                <a:latin typeface="Arial" panose="020B0604020202020204" pitchFamily="34" charset="0"/>
                <a:cs typeface="Arial" panose="020B0604020202020204" pitchFamily="34" charset="0"/>
              </a:rPr>
              <a:t>nekategoriziranimi</a:t>
            </a:r>
            <a:r>
              <a:rPr lang="sl-SI" sz="1400" dirty="0">
                <a:latin typeface="Arial" panose="020B0604020202020204" pitchFamily="34" charset="0"/>
                <a:cs typeface="Arial" panose="020B0604020202020204" pitchFamily="34" charset="0"/>
              </a:rPr>
              <a:t> cestami, ki se uporabljajo za javni cestni promet), na občinskih cestah zunaj naselja in </a:t>
            </a:r>
            <a:r>
              <a:rPr lang="sl-SI" sz="1400" dirty="0" err="1">
                <a:latin typeface="Arial" panose="020B0604020202020204" pitchFamily="34" charset="0"/>
                <a:cs typeface="Arial" panose="020B0604020202020204" pitchFamily="34" charset="0"/>
              </a:rPr>
              <a:t>nekategoriziranih</a:t>
            </a:r>
            <a:r>
              <a:rPr lang="sl-SI" sz="1400" dirty="0">
                <a:latin typeface="Arial" panose="020B0604020202020204" pitchFamily="34" charset="0"/>
                <a:cs typeface="Arial" panose="020B0604020202020204" pitchFamily="34" charset="0"/>
              </a:rPr>
              <a:t> cestah zunaj naselja, ki se uporabljajo za javni cestni promet, lahko izvajajo nadzor:</a:t>
            </a:r>
          </a:p>
          <a:p>
            <a:r>
              <a:rPr lang="sl-SI" sz="1400" dirty="0">
                <a:latin typeface="Arial" panose="020B0604020202020204" pitchFamily="34" charset="0"/>
                <a:cs typeface="Arial" panose="020B0604020202020204" pitchFamily="34" charset="0"/>
              </a:rPr>
              <a:t>najvišje dovoljene hitrosti</a:t>
            </a:r>
          </a:p>
          <a:p>
            <a:r>
              <a:rPr lang="sl-SI" sz="1400" dirty="0">
                <a:latin typeface="Arial" panose="020B0604020202020204" pitchFamily="34" charset="0"/>
                <a:cs typeface="Arial" panose="020B0604020202020204" pitchFamily="34" charset="0"/>
              </a:rPr>
              <a:t>najvišje dovoljene hitrosti posameznih vrst vozil</a:t>
            </a:r>
          </a:p>
          <a:p>
            <a:pPr marL="0" indent="0" algn="just">
              <a:buNone/>
            </a:pPr>
            <a:r>
              <a:rPr lang="sl-SI" sz="1400" dirty="0">
                <a:latin typeface="Arial" panose="020B0604020202020204" pitchFamily="34" charset="0"/>
                <a:cs typeface="Arial" panose="020B0604020202020204" pitchFamily="34" charset="0"/>
              </a:rPr>
              <a:t>Občinski redarji izvajajo nadzor nad 46. in 47. členom tega zakona izključno s samodejnimi napravami in sredstvi za nadzor prometa, s katerimi se prekrški slikovno dokumentirajo, pri tem pa nimajo pravice ustaviti voznika.</a:t>
            </a:r>
          </a:p>
          <a:p>
            <a:pPr marL="0" indent="0" algn="just">
              <a:buNone/>
            </a:pPr>
            <a:r>
              <a:rPr lang="sl-SI" sz="1400" dirty="0">
                <a:latin typeface="Arial" panose="020B0604020202020204" pitchFamily="34" charset="0"/>
                <a:cs typeface="Arial" panose="020B0604020202020204" pitchFamily="34" charset="0"/>
              </a:rPr>
              <a:t>Možnosti so:</a:t>
            </a:r>
          </a:p>
          <a:p>
            <a:pPr algn="just"/>
            <a:r>
              <a:rPr lang="sl-SI" sz="1400" dirty="0">
                <a:latin typeface="Arial" panose="020B0604020202020204" pitchFamily="34" charset="0"/>
                <a:cs typeface="Arial" panose="020B0604020202020204" pitchFamily="34" charset="0"/>
              </a:rPr>
              <a:t>Najem vozila z operaterjem</a:t>
            </a:r>
          </a:p>
          <a:p>
            <a:pPr algn="just"/>
            <a:r>
              <a:rPr lang="sl-SI" sz="1400" dirty="0">
                <a:latin typeface="Arial" panose="020B0604020202020204" pitchFamily="34" charset="0"/>
                <a:cs typeface="Arial" panose="020B0604020202020204" pitchFamily="34" charset="0"/>
              </a:rPr>
              <a:t>Najem vozila brez operaterja</a:t>
            </a:r>
          </a:p>
          <a:p>
            <a:pPr algn="just"/>
            <a:r>
              <a:rPr lang="sl-SI" sz="1400" dirty="0">
                <a:latin typeface="Arial" panose="020B0604020202020204" pitchFamily="34" charset="0"/>
                <a:cs typeface="Arial" panose="020B0604020202020204" pitchFamily="34" charset="0"/>
              </a:rPr>
              <a:t>Najem merilnika</a:t>
            </a:r>
          </a:p>
          <a:p>
            <a:pPr algn="just"/>
            <a:r>
              <a:rPr lang="sl-SI" sz="1400" dirty="0">
                <a:latin typeface="Arial" panose="020B0604020202020204" pitchFamily="34" charset="0"/>
                <a:cs typeface="Arial" panose="020B0604020202020204" pitchFamily="34" charset="0"/>
              </a:rPr>
              <a:t>Najem ohišja</a:t>
            </a:r>
          </a:p>
          <a:p>
            <a:pPr algn="just"/>
            <a:r>
              <a:rPr lang="sl-SI" sz="1400" dirty="0">
                <a:latin typeface="Arial" panose="020B0604020202020204" pitchFamily="34" charset="0"/>
                <a:cs typeface="Arial" panose="020B0604020202020204" pitchFamily="34" charset="0"/>
              </a:rPr>
              <a:t>Nakup merilnika</a:t>
            </a:r>
          </a:p>
          <a:p>
            <a:pPr algn="just"/>
            <a:r>
              <a:rPr lang="sl-SI" sz="1400" dirty="0">
                <a:latin typeface="Arial" panose="020B0604020202020204" pitchFamily="34" charset="0"/>
                <a:cs typeface="Arial" panose="020B0604020202020204" pitchFamily="34" charset="0"/>
              </a:rPr>
              <a:t>Nakup ohišja</a:t>
            </a:r>
          </a:p>
          <a:p>
            <a:pPr marL="0" indent="0" algn="just">
              <a:buNone/>
            </a:pPr>
            <a:endParaRPr lang="sl-SI" sz="1400" dirty="0">
              <a:latin typeface="Arial" panose="020B0604020202020204" pitchFamily="34" charset="0"/>
              <a:cs typeface="Arial" panose="020B0604020202020204" pitchFamily="34" charset="0"/>
            </a:endParaRPr>
          </a:p>
          <a:p>
            <a:pPr marL="0" indent="0">
              <a:buNone/>
            </a:pPr>
            <a:endParaRPr lang="sl-SI" dirty="0">
              <a:latin typeface="Arial" panose="020B0604020202020204" pitchFamily="34" charset="0"/>
              <a:cs typeface="Arial" panose="020B0604020202020204" pitchFamily="34" charset="0"/>
            </a:endParaRPr>
          </a:p>
          <a:p>
            <a:pPr marL="0" indent="0">
              <a:buNone/>
            </a:pPr>
            <a:endParaRPr lang="sl-S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723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8A79CF7-3BA5-462F-9440-F0DE437C4600}"/>
              </a:ext>
            </a:extLst>
          </p:cNvPr>
          <p:cNvSpPr>
            <a:spLocks noGrp="1"/>
          </p:cNvSpPr>
          <p:nvPr>
            <p:ph type="title"/>
          </p:nvPr>
        </p:nvSpPr>
        <p:spPr>
          <a:xfrm>
            <a:off x="2698812" y="681037"/>
            <a:ext cx="8185211" cy="922337"/>
          </a:xfrm>
        </p:spPr>
        <p:txBody>
          <a:bodyPr>
            <a:normAutofit/>
          </a:bodyPr>
          <a:lstStyle/>
          <a:p>
            <a:r>
              <a:rPr lang="sl-SI" sz="3600" dirty="0">
                <a:latin typeface="Arial" panose="020B0604020202020204" pitchFamily="34" charset="0"/>
                <a:cs typeface="Arial" panose="020B0604020202020204" pitchFamily="34" charset="0"/>
              </a:rPr>
              <a:t>NADZOR PREKORAČITVE TEŽE</a:t>
            </a:r>
          </a:p>
        </p:txBody>
      </p:sp>
      <p:pic>
        <p:nvPicPr>
          <p:cNvPr id="1027" name="Picture 3" descr="podpis-redarstvo">
            <a:extLst>
              <a:ext uri="{FF2B5EF4-FFF2-40B4-BE49-F238E27FC236}">
                <a16:creationId xmlns:a16="http://schemas.microsoft.com/office/drawing/2014/main" id="{FA62539E-4F8E-40DA-9804-E627403861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759" y="681037"/>
            <a:ext cx="32385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značba mesta vsebine 2">
            <a:extLst>
              <a:ext uri="{FF2B5EF4-FFF2-40B4-BE49-F238E27FC236}">
                <a16:creationId xmlns:a16="http://schemas.microsoft.com/office/drawing/2014/main" id="{5AE3C98C-8518-454A-9EEF-DAD934797860}"/>
              </a:ext>
            </a:extLst>
          </p:cNvPr>
          <p:cNvSpPr>
            <a:spLocks noGrp="1"/>
          </p:cNvSpPr>
          <p:nvPr>
            <p:ph idx="1"/>
          </p:nvPr>
        </p:nvSpPr>
        <p:spPr>
          <a:xfrm>
            <a:off x="838199" y="1825625"/>
            <a:ext cx="10667261" cy="4351338"/>
          </a:xfrm>
        </p:spPr>
        <p:txBody>
          <a:bodyPr>
            <a:normAutofit/>
          </a:bodyPr>
          <a:lstStyle/>
          <a:p>
            <a:pPr marL="0" indent="0" algn="just">
              <a:buNone/>
            </a:pPr>
            <a:r>
              <a:rPr lang="sl-SI" sz="1400" dirty="0">
                <a:latin typeface="Arial" panose="020B0604020202020204" pitchFamily="34" charset="0"/>
                <a:cs typeface="Arial" panose="020B0604020202020204" pitchFamily="34" charset="0"/>
              </a:rPr>
              <a:t>Občinski redarji na cestah v naselju (vključno z </a:t>
            </a:r>
            <a:r>
              <a:rPr lang="sl-SI" sz="1400" dirty="0" err="1">
                <a:latin typeface="Arial" panose="020B0604020202020204" pitchFamily="34" charset="0"/>
                <a:cs typeface="Arial" panose="020B0604020202020204" pitchFamily="34" charset="0"/>
              </a:rPr>
              <a:t>nekategoriziranimi</a:t>
            </a:r>
            <a:r>
              <a:rPr lang="sl-SI" sz="1400" dirty="0">
                <a:latin typeface="Arial" panose="020B0604020202020204" pitchFamily="34" charset="0"/>
                <a:cs typeface="Arial" panose="020B0604020202020204" pitchFamily="34" charset="0"/>
              </a:rPr>
              <a:t> cestami, ki se uporabljajo za javni cestni promet), na občinskih cestah zunaj naselja in </a:t>
            </a:r>
            <a:r>
              <a:rPr lang="sl-SI" sz="1400" dirty="0" err="1">
                <a:latin typeface="Arial" panose="020B0604020202020204" pitchFamily="34" charset="0"/>
                <a:cs typeface="Arial" panose="020B0604020202020204" pitchFamily="34" charset="0"/>
              </a:rPr>
              <a:t>nekategoriziranih</a:t>
            </a:r>
            <a:r>
              <a:rPr lang="sl-SI" sz="1400" dirty="0">
                <a:latin typeface="Arial" panose="020B0604020202020204" pitchFamily="34" charset="0"/>
                <a:cs typeface="Arial" panose="020B0604020202020204" pitchFamily="34" charset="0"/>
              </a:rPr>
              <a:t> cestah zunaj naselja, ki se uporabljajo za javni cestni promet, lahko izvajajo nadzor:</a:t>
            </a:r>
          </a:p>
          <a:p>
            <a:r>
              <a:rPr lang="sl-SI" sz="1400" dirty="0">
                <a:latin typeface="Arial" panose="020B0604020202020204" pitchFamily="34" charset="0"/>
                <a:cs typeface="Arial" panose="020B0604020202020204" pitchFamily="34" charset="0"/>
              </a:rPr>
              <a:t>Nadzor največje dovoljene mase</a:t>
            </a:r>
          </a:p>
          <a:p>
            <a:r>
              <a:rPr lang="sl-SI" sz="1400" dirty="0">
                <a:latin typeface="Arial" panose="020B0604020202020204" pitchFamily="34" charset="0"/>
                <a:cs typeface="Arial" panose="020B0604020202020204" pitchFamily="34" charset="0"/>
              </a:rPr>
              <a:t>Nadzor skupne mase</a:t>
            </a:r>
          </a:p>
          <a:p>
            <a:r>
              <a:rPr lang="sl-SI" sz="1400" dirty="0">
                <a:latin typeface="Arial" panose="020B0604020202020204" pitchFamily="34" charset="0"/>
                <a:cs typeface="Arial" panose="020B0604020202020204" pitchFamily="34" charset="0"/>
              </a:rPr>
              <a:t>Nadzor osnih obremenitev</a:t>
            </a:r>
          </a:p>
          <a:p>
            <a:pPr marL="0" indent="0" algn="just">
              <a:buNone/>
            </a:pPr>
            <a:endParaRPr lang="sl-SI" sz="1400" dirty="0">
              <a:latin typeface="Arial" panose="020B0604020202020204" pitchFamily="34" charset="0"/>
              <a:cs typeface="Arial" panose="020B0604020202020204" pitchFamily="34" charset="0"/>
            </a:endParaRPr>
          </a:p>
          <a:p>
            <a:pPr marL="0" indent="0" algn="just">
              <a:buNone/>
            </a:pPr>
            <a:r>
              <a:rPr lang="sl-SI" sz="1400" dirty="0">
                <a:latin typeface="Arial" panose="020B0604020202020204" pitchFamily="34" charset="0"/>
                <a:cs typeface="Arial" panose="020B0604020202020204" pitchFamily="34" charset="0"/>
              </a:rPr>
              <a:t>Nadzor največje dovoljene mase določene s pravilno prometno signalizacijo se lahko izvaja s kontrolo dokumentacije!</a:t>
            </a:r>
          </a:p>
          <a:p>
            <a:pPr marL="0" indent="0" algn="just">
              <a:buNone/>
            </a:pPr>
            <a:endParaRPr lang="sl-SI" sz="1400" dirty="0">
              <a:latin typeface="Arial" panose="020B0604020202020204" pitchFamily="34" charset="0"/>
              <a:cs typeface="Arial" panose="020B0604020202020204" pitchFamily="34" charset="0"/>
            </a:endParaRPr>
          </a:p>
          <a:p>
            <a:pPr marL="0" indent="0" algn="just">
              <a:buNone/>
            </a:pPr>
            <a:r>
              <a:rPr lang="sl-SI" sz="1400" dirty="0">
                <a:latin typeface="Arial" panose="020B0604020202020204" pitchFamily="34" charset="0"/>
                <a:cs typeface="Arial" panose="020B0604020202020204" pitchFamily="34" charset="0"/>
              </a:rPr>
              <a:t>Nadzor skupne mase in osnih obremenitev se izvaja ob pomoči pooblaščene organizacije, ki izvaja tehtanje na terenu z mobilno tehtnico ali na lokaciji  kjer je locirana nepremična tehtnica</a:t>
            </a:r>
          </a:p>
          <a:p>
            <a:pPr marL="0" indent="0">
              <a:buNone/>
            </a:pPr>
            <a:endParaRPr lang="sl-SI" dirty="0">
              <a:latin typeface="Arial" panose="020B0604020202020204" pitchFamily="34" charset="0"/>
              <a:cs typeface="Arial" panose="020B0604020202020204" pitchFamily="34" charset="0"/>
            </a:endParaRPr>
          </a:p>
          <a:p>
            <a:pPr marL="0" indent="0">
              <a:buNone/>
            </a:pPr>
            <a:endParaRPr lang="sl-S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1862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8A79CF7-3BA5-462F-9440-F0DE437C4600}"/>
              </a:ext>
            </a:extLst>
          </p:cNvPr>
          <p:cNvSpPr>
            <a:spLocks noGrp="1"/>
          </p:cNvSpPr>
          <p:nvPr>
            <p:ph type="title"/>
          </p:nvPr>
        </p:nvSpPr>
        <p:spPr>
          <a:xfrm>
            <a:off x="2698812" y="681037"/>
            <a:ext cx="8185211" cy="922337"/>
          </a:xfrm>
        </p:spPr>
        <p:txBody>
          <a:bodyPr>
            <a:normAutofit fontScale="90000"/>
          </a:bodyPr>
          <a:lstStyle/>
          <a:p>
            <a:r>
              <a:rPr lang="sl-SI" sz="3600" dirty="0">
                <a:latin typeface="Arial" panose="020B0604020202020204" pitchFamily="34" charset="0"/>
                <a:cs typeface="Arial" panose="020B0604020202020204" pitchFamily="34" charset="0"/>
              </a:rPr>
              <a:t>DEFIBRILATORJI V VSEH SLUŽBENIH VOZILIH</a:t>
            </a:r>
          </a:p>
        </p:txBody>
      </p:sp>
      <p:pic>
        <p:nvPicPr>
          <p:cNvPr id="1027" name="Picture 3" descr="podpis-redarstvo">
            <a:extLst>
              <a:ext uri="{FF2B5EF4-FFF2-40B4-BE49-F238E27FC236}">
                <a16:creationId xmlns:a16="http://schemas.microsoft.com/office/drawing/2014/main" id="{FA62539E-4F8E-40DA-9804-E627403861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759" y="681037"/>
            <a:ext cx="32385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značba mesta vsebine 2">
            <a:extLst>
              <a:ext uri="{FF2B5EF4-FFF2-40B4-BE49-F238E27FC236}">
                <a16:creationId xmlns:a16="http://schemas.microsoft.com/office/drawing/2014/main" id="{5AE3C98C-8518-454A-9EEF-DAD934797860}"/>
              </a:ext>
            </a:extLst>
          </p:cNvPr>
          <p:cNvSpPr>
            <a:spLocks noGrp="1"/>
          </p:cNvSpPr>
          <p:nvPr>
            <p:ph idx="1"/>
          </p:nvPr>
        </p:nvSpPr>
        <p:spPr>
          <a:xfrm>
            <a:off x="838199" y="1825625"/>
            <a:ext cx="10667261" cy="4351338"/>
          </a:xfrm>
        </p:spPr>
        <p:txBody>
          <a:bodyPr>
            <a:normAutofit/>
          </a:bodyPr>
          <a:lstStyle/>
          <a:p>
            <a:pPr marL="0" indent="0">
              <a:buNone/>
            </a:pPr>
            <a:r>
              <a:rPr lang="sl-SI" sz="1400" dirty="0">
                <a:latin typeface="Arial" panose="020B0604020202020204" pitchFamily="34" charset="0"/>
                <a:cs typeface="Arial" panose="020B0604020202020204" pitchFamily="34" charset="0"/>
              </a:rPr>
              <a:t>Medobčinski redarji so s svojimi vozili dnevno prisotni v vseh 18 občinah, ki so soustanoviteljice Skupne občinske uprave, zato so se v letu 2022 z </a:t>
            </a:r>
            <a:r>
              <a:rPr lang="sl-SI" sz="1400" dirty="0" err="1">
                <a:latin typeface="Arial" panose="020B0604020202020204" pitchFamily="34" charset="0"/>
                <a:cs typeface="Arial" panose="020B0604020202020204" pitchFamily="34" charset="0"/>
              </a:rPr>
              <a:t>defibrilatorji</a:t>
            </a:r>
            <a:r>
              <a:rPr lang="sl-SI" sz="1400" dirty="0">
                <a:latin typeface="Arial" panose="020B0604020202020204" pitchFamily="34" charset="0"/>
                <a:cs typeface="Arial" panose="020B0604020202020204" pitchFamily="34" charset="0"/>
              </a:rPr>
              <a:t> začela opremljati  vsa službena vozila.  Na terenu prisotni redarji, bodo tako lahko nudili potrebno pomoč, ne glede na to s katerim vozilom bodo opravljali  svoje naloge.</a:t>
            </a:r>
          </a:p>
          <a:p>
            <a:pPr marL="0" indent="0">
              <a:buNone/>
            </a:pPr>
            <a:r>
              <a:rPr lang="sl-SI" sz="1400" dirty="0">
                <a:latin typeface="Arial" panose="020B0604020202020204" pitchFamily="34" charset="0"/>
                <a:cs typeface="Arial" panose="020B0604020202020204" pitchFamily="34" charset="0"/>
              </a:rPr>
              <a:t>Dne 30.3.2022 so se občinski redarji Medobčinskega redarstva, ki deluje v okviru Skupne občinske uprave udeležili tečaja temeljnih postopkov oživljanja z uporabo </a:t>
            </a:r>
            <a:r>
              <a:rPr lang="sl-SI" sz="1400" dirty="0" err="1">
                <a:latin typeface="Arial" panose="020B0604020202020204" pitchFamily="34" charset="0"/>
                <a:cs typeface="Arial" panose="020B0604020202020204" pitchFamily="34" charset="0"/>
              </a:rPr>
              <a:t>defibrilatorja</a:t>
            </a:r>
            <a:r>
              <a:rPr lang="sl-SI" sz="1400" dirty="0">
                <a:latin typeface="Arial" panose="020B0604020202020204" pitchFamily="34" charset="0"/>
                <a:cs typeface="Arial" panose="020B0604020202020204" pitchFamily="34" charset="0"/>
              </a:rPr>
              <a:t>. </a:t>
            </a:r>
          </a:p>
          <a:p>
            <a:pPr marL="0" indent="0">
              <a:buNone/>
            </a:pPr>
            <a:r>
              <a:rPr lang="sl-SI" sz="1400" dirty="0">
                <a:latin typeface="Arial" panose="020B0604020202020204" pitchFamily="34" charset="0"/>
                <a:cs typeface="Arial" panose="020B0604020202020204" pitchFamily="34" charset="0"/>
              </a:rPr>
              <a:t>Javni lekarniški zavod Mariborske lekarne Maribor se je  odzval prošnji Medobčinskega redarstva in v marcu 2022 že </a:t>
            </a:r>
            <a:r>
              <a:rPr lang="sl-SI" sz="1400" dirty="0" err="1">
                <a:latin typeface="Arial" panose="020B0604020202020204" pitchFamily="34" charset="0"/>
                <a:cs typeface="Arial" panose="020B0604020202020204" pitchFamily="34" charset="0"/>
              </a:rPr>
              <a:t>doniral</a:t>
            </a:r>
            <a:r>
              <a:rPr lang="sl-SI" sz="1400" dirty="0">
                <a:latin typeface="Arial" panose="020B0604020202020204" pitchFamily="34" charset="0"/>
                <a:cs typeface="Arial" panose="020B0604020202020204" pitchFamily="34" charset="0"/>
              </a:rPr>
              <a:t> prvi prenosni </a:t>
            </a:r>
            <a:r>
              <a:rPr lang="sl-SI" sz="1400" dirty="0" err="1">
                <a:latin typeface="Arial" panose="020B0604020202020204" pitchFamily="34" charset="0"/>
                <a:cs typeface="Arial" panose="020B0604020202020204" pitchFamily="34" charset="0"/>
              </a:rPr>
              <a:t>defibrilator</a:t>
            </a:r>
            <a:r>
              <a:rPr lang="sl-SI" sz="1400" dirty="0">
                <a:latin typeface="Arial" panose="020B0604020202020204" pitchFamily="34" charset="0"/>
                <a:cs typeface="Arial" panose="020B0604020202020204" pitchFamily="34" charset="0"/>
              </a:rPr>
              <a:t>, do konca leta 2022 bo </a:t>
            </a:r>
            <a:r>
              <a:rPr lang="sl-SI" sz="1400" dirty="0" err="1">
                <a:latin typeface="Arial" panose="020B0604020202020204" pitchFamily="34" charset="0"/>
                <a:cs typeface="Arial" panose="020B0604020202020204" pitchFamily="34" charset="0"/>
              </a:rPr>
              <a:t>doniral</a:t>
            </a:r>
            <a:r>
              <a:rPr lang="sl-SI" sz="1400" dirty="0">
                <a:latin typeface="Arial" panose="020B0604020202020204" pitchFamily="34" charset="0"/>
                <a:cs typeface="Arial" panose="020B0604020202020204" pitchFamily="34" charset="0"/>
              </a:rPr>
              <a:t> še dva </a:t>
            </a:r>
            <a:r>
              <a:rPr lang="sl-SI" sz="1400" dirty="0" err="1">
                <a:latin typeface="Arial" panose="020B0604020202020204" pitchFamily="34" charset="0"/>
                <a:cs typeface="Arial" panose="020B0604020202020204" pitchFamily="34" charset="0"/>
              </a:rPr>
              <a:t>defibrilatorja</a:t>
            </a:r>
            <a:r>
              <a:rPr lang="sl-SI" sz="1400" dirty="0">
                <a:latin typeface="Arial" panose="020B0604020202020204" pitchFamily="34" charset="0"/>
                <a:cs typeface="Arial" panose="020B0604020202020204" pitchFamily="34" charset="0"/>
              </a:rPr>
              <a:t> in naslednje še leto dva.</a:t>
            </a:r>
          </a:p>
          <a:p>
            <a:pPr marL="0" indent="0">
              <a:buNone/>
            </a:pPr>
            <a:endParaRPr lang="sl-SI" sz="1400" dirty="0">
              <a:latin typeface="Arial" panose="020B0604020202020204" pitchFamily="34" charset="0"/>
              <a:cs typeface="Arial" panose="020B0604020202020204" pitchFamily="34" charset="0"/>
            </a:endParaRPr>
          </a:p>
          <a:p>
            <a:pPr marL="0" indent="0">
              <a:buNone/>
            </a:pPr>
            <a:endParaRPr lang="sl-SI" sz="1400" dirty="0">
              <a:latin typeface="Arial" panose="020B0604020202020204" pitchFamily="34" charset="0"/>
              <a:cs typeface="Arial" panose="020B0604020202020204" pitchFamily="34" charset="0"/>
            </a:endParaRPr>
          </a:p>
        </p:txBody>
      </p:sp>
      <p:pic>
        <p:nvPicPr>
          <p:cNvPr id="4" name="Slika 3">
            <a:extLst>
              <a:ext uri="{FF2B5EF4-FFF2-40B4-BE49-F238E27FC236}">
                <a16:creationId xmlns:a16="http://schemas.microsoft.com/office/drawing/2014/main" id="{0927A1D0-FF05-41AB-A3C9-5C200DB46160}"/>
              </a:ext>
            </a:extLst>
          </p:cNvPr>
          <p:cNvPicPr>
            <a:picLocks noChangeAspect="1"/>
          </p:cNvPicPr>
          <p:nvPr/>
        </p:nvPicPr>
        <p:blipFill>
          <a:blip r:embed="rId3"/>
          <a:stretch>
            <a:fillRect/>
          </a:stretch>
        </p:blipFill>
        <p:spPr>
          <a:xfrm>
            <a:off x="7608163" y="3565620"/>
            <a:ext cx="2485748" cy="2611343"/>
          </a:xfrm>
          <a:prstGeom prst="rect">
            <a:avLst/>
          </a:prstGeom>
        </p:spPr>
      </p:pic>
      <p:pic>
        <p:nvPicPr>
          <p:cNvPr id="5" name="Slika 4">
            <a:extLst>
              <a:ext uri="{FF2B5EF4-FFF2-40B4-BE49-F238E27FC236}">
                <a16:creationId xmlns:a16="http://schemas.microsoft.com/office/drawing/2014/main" id="{1090DEC4-4AFA-4D17-8492-67AD7EAAB963}"/>
              </a:ext>
            </a:extLst>
          </p:cNvPr>
          <p:cNvPicPr>
            <a:picLocks noChangeAspect="1"/>
          </p:cNvPicPr>
          <p:nvPr/>
        </p:nvPicPr>
        <p:blipFill>
          <a:blip r:embed="rId4"/>
          <a:stretch>
            <a:fillRect/>
          </a:stretch>
        </p:blipFill>
        <p:spPr>
          <a:xfrm>
            <a:off x="1784980" y="3565620"/>
            <a:ext cx="2005218" cy="2611344"/>
          </a:xfrm>
          <a:prstGeom prst="rect">
            <a:avLst/>
          </a:prstGeom>
        </p:spPr>
      </p:pic>
    </p:spTree>
    <p:extLst>
      <p:ext uri="{BB962C8B-B14F-4D97-AF65-F5344CB8AC3E}">
        <p14:creationId xmlns:p14="http://schemas.microsoft.com/office/powerpoint/2010/main" val="3700981103"/>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750</TotalTime>
  <Words>814</Words>
  <Application>Microsoft Office PowerPoint</Application>
  <PresentationFormat>Širokozaslonsko</PresentationFormat>
  <Paragraphs>47</Paragraphs>
  <Slides>7</Slides>
  <Notes>0</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7</vt:i4>
      </vt:variant>
    </vt:vector>
  </HeadingPairs>
  <TitlesOfParts>
    <vt:vector size="11" baseType="lpstr">
      <vt:lpstr>Arial</vt:lpstr>
      <vt:lpstr>Calibri</vt:lpstr>
      <vt:lpstr>Calibri Light</vt:lpstr>
      <vt:lpstr>Officeova tema</vt:lpstr>
      <vt:lpstr>PowerPointova predstavitev</vt:lpstr>
      <vt:lpstr>DELO OBČINSKIH REDARJEV</vt:lpstr>
      <vt:lpstr>NOVE PRISTOJNOSTI</vt:lpstr>
      <vt:lpstr>ZAČETEK POSTOPKA O PREKRŠKU</vt:lpstr>
      <vt:lpstr>NADZOR HITROSTI Z RADARJEM</vt:lpstr>
      <vt:lpstr>NADZOR PREKORAČITVE TEŽE</vt:lpstr>
      <vt:lpstr>DEFIBRILATORJI V VSEH SLUŽBENIH VOZILIH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Zakon o urejanju prostora ZUreP-3 (UL RS, št. 199/21)</dc:title>
  <dc:creator>Špela LESNIK</dc:creator>
  <cp:lastModifiedBy>Marjeta KRISTOFIĆ JAMNIK</cp:lastModifiedBy>
  <cp:revision>46</cp:revision>
  <cp:lastPrinted>2022-06-07T05:55:00Z</cp:lastPrinted>
  <dcterms:created xsi:type="dcterms:W3CDTF">2022-05-30T09:56:18Z</dcterms:created>
  <dcterms:modified xsi:type="dcterms:W3CDTF">2022-06-20T11:34:05Z</dcterms:modified>
</cp:coreProperties>
</file>